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256" r:id="rId2"/>
    <p:sldId id="274" r:id="rId3"/>
    <p:sldId id="329" r:id="rId4"/>
    <p:sldId id="330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283" r:id="rId44"/>
  </p:sldIdLst>
  <p:sldSz cx="9144000" cy="5143500" type="screen16x9"/>
  <p:notesSz cx="6858000" cy="9144000"/>
  <p:embeddedFontLst>
    <p:embeddedFont>
      <p:font typeface="10X10" panose="020B0503020000020004" pitchFamily="34" charset="-127"/>
      <p:regular r:id="rId46"/>
    </p:embeddedFont>
    <p:embeddedFont>
      <p:font typeface="10X10 Bold" panose="020B0503020000020004" pitchFamily="34" charset="-127"/>
      <p:regular r:id="rId47"/>
      <p:bold r:id="rId48"/>
    </p:embeddedFont>
    <p:embeddedFont>
      <p:font typeface="맑은 고딕" panose="020B0503020000020004" pitchFamily="34" charset="-127"/>
      <p:regular r:id="rId49"/>
      <p:bold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FF4757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78"/>
    <p:restoredTop sz="96327" autoAdjust="0"/>
  </p:normalViewPr>
  <p:slideViewPr>
    <p:cSldViewPr>
      <p:cViewPr varScale="1">
        <p:scale>
          <a:sx n="89" d="100"/>
          <a:sy n="89" d="100"/>
        </p:scale>
        <p:origin x="184" y="2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3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25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930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757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81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16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411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65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953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525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9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679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931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818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2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17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17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250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71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925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80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10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082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9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099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648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23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954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61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31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9010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1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3120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89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00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40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86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60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4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pPr/>
              <a:t>2024. 5. 27.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6olHmcJjS0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blog.webcertain.com/machine-translation-technology-the-search-engine-takeover/18/02/2015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edwith.org/boostcourse-dl-tensorflow/joinLectures/2215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es24.com/Product/Goods/72173703" TargetMode="External"/><Relationship Id="rId5" Type="http://schemas.openxmlformats.org/officeDocument/2006/relationships/hyperlink" Target="http://www.yes24.com/Product/Goods/34970929?Acode=101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illustrated-guide-to-recurrent-neural-networks-79e5eb8049c9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illustrated-guide-to-recurrent-neural-networks-79e5eb8049c9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illustrated-guide-to-recurrent-neural-networks-79e5eb8049c9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83668" y="1707656"/>
            <a:ext cx="5976664" cy="2101327"/>
            <a:chOff x="3020482" y="2012037"/>
            <a:chExt cx="3761184" cy="919173"/>
          </a:xfrm>
        </p:grpSpPr>
        <p:sp>
          <p:nvSpPr>
            <p:cNvPr id="4" name="TextBox 3"/>
            <p:cNvSpPr txBox="1"/>
            <p:nvPr/>
          </p:nvSpPr>
          <p:spPr>
            <a:xfrm>
              <a:off x="3333632" y="2012037"/>
              <a:ext cx="2576696" cy="11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열정을 가진 자들이 모여 세상을 개척한다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10740" y="2715766"/>
              <a:ext cx="14401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33895" y="2241565"/>
            <a:ext cx="6624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심화반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Week 5.</a:t>
            </a:r>
          </a:p>
          <a:p>
            <a:pPr algn="ctr"/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Recurrent Neural Network</a:t>
            </a:r>
            <a:endParaRPr lang="ko-KR" altLang="en-US" sz="22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F65EA-6E85-4339-A28A-12C6B396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00733-1077-82CF-9CBA-876462C8859E}"/>
              </a:ext>
            </a:extLst>
          </p:cNvPr>
          <p:cNvSpPr txBox="1"/>
          <p:nvPr/>
        </p:nvSpPr>
        <p:spPr>
          <a:xfrm>
            <a:off x="5202711" y="3304024"/>
            <a:ext cx="18312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Presenter: Daehyun Kim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GDG Campus Korea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MODULABS AI/SW Lab.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 descr="Google Developer Groups">
            <a:extLst>
              <a:ext uri="{FF2B5EF4-FFF2-40B4-BE49-F238E27FC236}">
                <a16:creationId xmlns:a16="http://schemas.microsoft.com/office/drawing/2014/main" id="{A611CA96-A812-D0A7-6C59-5E9D58CB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Speech Recognition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40;p12">
            <a:extLst>
              <a:ext uri="{FF2B5EF4-FFF2-40B4-BE49-F238E27FC236}">
                <a16:creationId xmlns:a16="http://schemas.microsoft.com/office/drawing/2014/main" id="{EDB006C0-33A2-8503-F110-858C95BBB70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42875" y="1017725"/>
            <a:ext cx="4458250" cy="18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1;p12">
            <a:extLst>
              <a:ext uri="{FF2B5EF4-FFF2-40B4-BE49-F238E27FC236}">
                <a16:creationId xmlns:a16="http://schemas.microsoft.com/office/drawing/2014/main" id="{EF10C3B7-1E4B-C138-1CD3-63A40458051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13575" y="2855075"/>
            <a:ext cx="4853601" cy="198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05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Machine Translation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48;p13">
            <a:extLst>
              <a:ext uri="{FF2B5EF4-FFF2-40B4-BE49-F238E27FC236}">
                <a16:creationId xmlns:a16="http://schemas.microsoft.com/office/drawing/2014/main" id="{0C3DB538-F21E-D9D1-40EC-E2DE8ECAAE8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4448" y="1061313"/>
            <a:ext cx="76200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9;p13">
            <a:extLst>
              <a:ext uri="{FF2B5EF4-FFF2-40B4-BE49-F238E27FC236}">
                <a16:creationId xmlns:a16="http://schemas.microsoft.com/office/drawing/2014/main" id="{31FDCC7E-D403-AF38-5934-D0B4B4C4A329}"/>
              </a:ext>
            </a:extLst>
          </p:cNvPr>
          <p:cNvSpPr txBox="1"/>
          <p:nvPr/>
        </p:nvSpPr>
        <p:spPr>
          <a:xfrm>
            <a:off x="0" y="4657725"/>
            <a:ext cx="85995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http://blog.webcertain.com/machine-translation-technology-the-search-engine-takeover/18/02/2015/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https://www.youtube.com/watch?v=06olHmcJjS0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44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339502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72;p16">
            <a:extLst>
              <a:ext uri="{FF2B5EF4-FFF2-40B4-BE49-F238E27FC236}">
                <a16:creationId xmlns:a16="http://schemas.microsoft.com/office/drawing/2014/main" id="{0F687993-45AF-7C14-73A5-8A5344CE2D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2900" y="843558"/>
            <a:ext cx="6501179" cy="3820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4479C7-CE1E-0DA0-F5C9-91030634EF5F}"/>
              </a:ext>
            </a:extLst>
          </p:cNvPr>
          <p:cNvGrpSpPr/>
          <p:nvPr/>
        </p:nvGrpSpPr>
        <p:grpSpPr>
          <a:xfrm>
            <a:off x="4763665" y="1346945"/>
            <a:ext cx="4032448" cy="371270"/>
            <a:chOff x="1115616" y="987574"/>
            <a:chExt cx="7554070" cy="58474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96B421B-9D08-9F64-5867-2A38AED4814E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0" name="Google Shape;604;p80">
              <a:extLst>
                <a:ext uri="{FF2B5EF4-FFF2-40B4-BE49-F238E27FC236}">
                  <a16:creationId xmlns:a16="http://schemas.microsoft.com/office/drawing/2014/main" id="{F79A4911-64B5-81B9-2C42-B05964383776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554070" cy="4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en-US" altLang="ko-KR" sz="1300" dirty="0" err="1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FeedBack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 -&gt; hidden state (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은닉 상태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)</a:t>
              </a:r>
              <a:endPara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00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339502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79;p17">
            <a:extLst>
              <a:ext uri="{FF2B5EF4-FFF2-40B4-BE49-F238E27FC236}">
                <a16:creationId xmlns:a16="http://schemas.microsoft.com/office/drawing/2014/main" id="{C4A216CE-7789-7731-1E16-442D078B2B0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4292" y="861424"/>
            <a:ext cx="8276838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353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339502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84;p18">
            <a:extLst>
              <a:ext uri="{FF2B5EF4-FFF2-40B4-BE49-F238E27FC236}">
                <a16:creationId xmlns:a16="http://schemas.microsoft.com/office/drawing/2014/main" id="{FD76E0D3-52AB-BA1D-9556-5239D3A70E4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3620" y="850794"/>
            <a:ext cx="8119363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05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339502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93;p19">
            <a:extLst>
              <a:ext uri="{FF2B5EF4-FFF2-40B4-BE49-F238E27FC236}">
                <a16:creationId xmlns:a16="http://schemas.microsoft.com/office/drawing/2014/main" id="{84A77AAB-E3C6-9073-BFEA-DDC358BE560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3503" y="1403403"/>
            <a:ext cx="8340324" cy="297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52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339502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00;p20">
            <a:extLst>
              <a:ext uri="{FF2B5EF4-FFF2-40B4-BE49-F238E27FC236}">
                <a16:creationId xmlns:a16="http://schemas.microsoft.com/office/drawing/2014/main" id="{5EC7B906-8834-C59E-5374-974BBD65FAF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1480862"/>
            <a:ext cx="8839198" cy="2891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B10523-5309-378C-216B-6298F4CB7F66}"/>
              </a:ext>
            </a:extLst>
          </p:cNvPr>
          <p:cNvGrpSpPr/>
          <p:nvPr/>
        </p:nvGrpSpPr>
        <p:grpSpPr>
          <a:xfrm>
            <a:off x="6239517" y="896214"/>
            <a:ext cx="2454160" cy="371270"/>
            <a:chOff x="1115616" y="987574"/>
            <a:chExt cx="7554070" cy="58474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A545E07-A732-9702-D4CD-9A5D39DF6F6E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8" name="Google Shape;604;p80">
              <a:extLst>
                <a:ext uri="{FF2B5EF4-FFF2-40B4-BE49-F238E27FC236}">
                  <a16:creationId xmlns:a16="http://schemas.microsoft.com/office/drawing/2014/main" id="{D27D911D-E64E-1C87-7FE4-00B991C09CA9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554070" cy="4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예측 과정 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y1 -&gt; x2</a:t>
              </a:r>
              <a:endPara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38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1010063" y="582002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 – Many to One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07;p21">
            <a:extLst>
              <a:ext uri="{FF2B5EF4-FFF2-40B4-BE49-F238E27FC236}">
                <a16:creationId xmlns:a16="http://schemas.microsoft.com/office/drawing/2014/main" id="{5E1D282D-74BF-5543-793F-52C745AF73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65863" y="1059582"/>
            <a:ext cx="5612270" cy="3702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F57D90-9BB0-A671-7355-989AAE47F5F6}"/>
              </a:ext>
            </a:extLst>
          </p:cNvPr>
          <p:cNvGrpSpPr/>
          <p:nvPr/>
        </p:nvGrpSpPr>
        <p:grpSpPr>
          <a:xfrm>
            <a:off x="6804248" y="1851670"/>
            <a:ext cx="1572843" cy="371270"/>
            <a:chOff x="1115616" y="987574"/>
            <a:chExt cx="7554070" cy="58474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5E77065-57CC-D478-8649-2CE088EF24D8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1" name="Google Shape;604;p80">
              <a:extLst>
                <a:ext uri="{FF2B5EF4-FFF2-40B4-BE49-F238E27FC236}">
                  <a16:creationId xmlns:a16="http://schemas.microsoft.com/office/drawing/2014/main" id="{DE0A8130-1FF0-00D9-DF98-0AFCB7417FEC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554070" cy="4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Decoder</a:t>
              </a:r>
              <a:endPara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F41FCF-EF0C-A4FE-CEF4-0DF8166552C9}"/>
              </a:ext>
            </a:extLst>
          </p:cNvPr>
          <p:cNvGrpSpPr/>
          <p:nvPr/>
        </p:nvGrpSpPr>
        <p:grpSpPr>
          <a:xfrm>
            <a:off x="6843147" y="3537195"/>
            <a:ext cx="1495043" cy="371270"/>
            <a:chOff x="1115616" y="987574"/>
            <a:chExt cx="7554070" cy="58474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D59F2A1-6D26-91D4-C9E4-DEBF325F8783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4" name="Google Shape;604;p80">
              <a:extLst>
                <a:ext uri="{FF2B5EF4-FFF2-40B4-BE49-F238E27FC236}">
                  <a16:creationId xmlns:a16="http://schemas.microsoft.com/office/drawing/2014/main" id="{B082A0D4-4842-10A6-57E2-A9C6E5DF360D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554070" cy="4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Encoder</a:t>
              </a:r>
              <a:endPara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49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1010063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 – Many to Many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14;p22">
            <a:extLst>
              <a:ext uri="{FF2B5EF4-FFF2-40B4-BE49-F238E27FC236}">
                <a16:creationId xmlns:a16="http://schemas.microsoft.com/office/drawing/2014/main" id="{FAF39AE3-8313-D3A9-F45E-16CDBC5FE45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24663" y="1059582"/>
            <a:ext cx="5294675" cy="36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F497AFF-ECE5-3912-3CF1-9C81C87EBED8}"/>
              </a:ext>
            </a:extLst>
          </p:cNvPr>
          <p:cNvGrpSpPr/>
          <p:nvPr/>
        </p:nvGrpSpPr>
        <p:grpSpPr>
          <a:xfrm>
            <a:off x="6109051" y="1016698"/>
            <a:ext cx="2477612" cy="371270"/>
            <a:chOff x="1115616" y="987574"/>
            <a:chExt cx="7554070" cy="58474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C0B4684-BFB6-5C58-D67E-92505D3E8F3E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8" name="Google Shape;604;p80">
              <a:extLst>
                <a:ext uri="{FF2B5EF4-FFF2-40B4-BE49-F238E27FC236}">
                  <a16:creationId xmlns:a16="http://schemas.microsoft.com/office/drawing/2014/main" id="{82055B43-747D-6D82-7E1F-FF2123739E1A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554070" cy="4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예측해서 단어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334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1010063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 – One to Many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21;p23">
            <a:extLst>
              <a:ext uri="{FF2B5EF4-FFF2-40B4-BE49-F238E27FC236}">
                <a16:creationId xmlns:a16="http://schemas.microsoft.com/office/drawing/2014/main" id="{2AB8B4C9-B381-0E47-D199-8C7AAE1629C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4575" y="987574"/>
            <a:ext cx="5454850" cy="373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0B2996F-D443-83AA-1828-492DD893E4C9}"/>
              </a:ext>
            </a:extLst>
          </p:cNvPr>
          <p:cNvGrpSpPr/>
          <p:nvPr/>
        </p:nvGrpSpPr>
        <p:grpSpPr>
          <a:xfrm>
            <a:off x="5898915" y="928464"/>
            <a:ext cx="2777541" cy="371270"/>
            <a:chOff x="1115616" y="987574"/>
            <a:chExt cx="7554070" cy="58474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B355E93-168C-29CF-6F00-B1C9ACE71467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8" name="Google Shape;604;p80">
              <a:extLst>
                <a:ext uri="{FF2B5EF4-FFF2-40B4-BE49-F238E27FC236}">
                  <a16:creationId xmlns:a16="http://schemas.microsoft.com/office/drawing/2014/main" id="{C7CC3C36-B2A9-26F2-CC5E-0998ABF372AF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554070" cy="4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하나입력 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-&gt;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 다양한 예측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60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3681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Recurrent Neural Network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868962" y="509971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 – </a:t>
            </a:r>
            <a:r>
              <a:rPr lang="en-US" altLang="ko" sz="2200" b="1" dirty="0" err="1">
                <a:latin typeface="Verdana"/>
                <a:ea typeface="Verdana"/>
                <a:cs typeface="Verdana"/>
                <a:sym typeface="Verdana"/>
              </a:rPr>
              <a:t>Bidrectional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28;p24">
            <a:extLst>
              <a:ext uri="{FF2B5EF4-FFF2-40B4-BE49-F238E27FC236}">
                <a16:creationId xmlns:a16="http://schemas.microsoft.com/office/drawing/2014/main" id="{A7902A01-A6B6-72BB-DE89-FA4909213B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9313" y="1059582"/>
            <a:ext cx="5038525" cy="382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3545778-2924-0804-D0FF-B3E3FAFDF707}"/>
              </a:ext>
            </a:extLst>
          </p:cNvPr>
          <p:cNvGrpSpPr/>
          <p:nvPr/>
        </p:nvGrpSpPr>
        <p:grpSpPr>
          <a:xfrm>
            <a:off x="5641062" y="733244"/>
            <a:ext cx="2649616" cy="618352"/>
            <a:chOff x="1115616" y="987574"/>
            <a:chExt cx="7554070" cy="58474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C1F83BF-CCF3-E40B-0C75-CEA2E1061682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8" name="Google Shape;604;p80">
              <a:extLst>
                <a:ext uri="{FF2B5EF4-FFF2-40B4-BE49-F238E27FC236}">
                  <a16:creationId xmlns:a16="http://schemas.microsoft.com/office/drawing/2014/main" id="{741524FC-3E09-10A6-AE66-3D5CB66A385D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554070" cy="4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단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,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 빨리 들어간 데이터는 까먹을 수도 있습니다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.</a:t>
              </a:r>
              <a:endPara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 - Encoder-Decoder (Seq2Seq)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35;p25">
            <a:extLst>
              <a:ext uri="{FF2B5EF4-FFF2-40B4-BE49-F238E27FC236}">
                <a16:creationId xmlns:a16="http://schemas.microsoft.com/office/drawing/2014/main" id="{9358A07C-4400-2542-98E5-ABD8D2B8A2C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8755" y="912818"/>
            <a:ext cx="7653288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18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 -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44;p26">
            <a:extLst>
              <a:ext uri="{FF2B5EF4-FFF2-40B4-BE49-F238E27FC236}">
                <a16:creationId xmlns:a16="http://schemas.microsoft.com/office/drawing/2014/main" id="{953CAF57-ADBB-01CF-2CFA-016739F06BC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3143" y="909861"/>
            <a:ext cx="8144468" cy="3564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883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 -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53;p27">
            <a:extLst>
              <a:ext uri="{FF2B5EF4-FFF2-40B4-BE49-F238E27FC236}">
                <a16:creationId xmlns:a16="http://schemas.microsoft.com/office/drawing/2014/main" id="{191B094C-5C8B-4C78-4981-F4DFCB103C8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7314" y="1010269"/>
            <a:ext cx="8035670" cy="3628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242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 -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58;p28">
            <a:extLst>
              <a:ext uri="{FF2B5EF4-FFF2-40B4-BE49-F238E27FC236}">
                <a16:creationId xmlns:a16="http://schemas.microsoft.com/office/drawing/2014/main" id="{C8655F32-A92C-524D-D69D-02870B2406C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966881"/>
            <a:ext cx="8054292" cy="3641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10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 -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65;p29">
            <a:extLst>
              <a:ext uri="{FF2B5EF4-FFF2-40B4-BE49-F238E27FC236}">
                <a16:creationId xmlns:a16="http://schemas.microsoft.com/office/drawing/2014/main" id="{020F543E-D11A-CC86-D256-20343DC3002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7598" y="915566"/>
            <a:ext cx="8065386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28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 - Backpropagation Through Time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79;p31">
            <a:extLst>
              <a:ext uri="{FF2B5EF4-FFF2-40B4-BE49-F238E27FC236}">
                <a16:creationId xmlns:a16="http://schemas.microsoft.com/office/drawing/2014/main" id="{93DCC6F2-F170-9004-8420-CF8C7FAE20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0631" y="915566"/>
            <a:ext cx="6720747" cy="29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44BBC7-8E81-83E5-1A26-62965546B79B}"/>
              </a:ext>
            </a:extLst>
          </p:cNvPr>
          <p:cNvGrpSpPr/>
          <p:nvPr/>
        </p:nvGrpSpPr>
        <p:grpSpPr>
          <a:xfrm>
            <a:off x="980630" y="4011910"/>
            <a:ext cx="7191770" cy="618352"/>
            <a:chOff x="1115616" y="987574"/>
            <a:chExt cx="7200800" cy="58474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F21FF1E-A3E3-A8C8-51DE-BA1E9EAC65F2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9" name="Google Shape;604;p80">
              <a:extLst>
                <a:ext uri="{FF2B5EF4-FFF2-40B4-BE49-F238E27FC236}">
                  <a16:creationId xmlns:a16="http://schemas.microsoft.com/office/drawing/2014/main" id="{060AFEB2-D073-5CD9-CAAC-F38AF48490B0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096637" cy="4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전체 시퀀스를 통해 전달하여 손실을 계산한 다음 전체 시퀀스를 통해 역방향으로 전달하여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기울기를 계산합니다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55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Truncated BPTT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88;p32">
            <a:extLst>
              <a:ext uri="{FF2B5EF4-FFF2-40B4-BE49-F238E27FC236}">
                <a16:creationId xmlns:a16="http://schemas.microsoft.com/office/drawing/2014/main" id="{2EAC5682-CC42-12A3-998E-0CD9A9D934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1275957"/>
            <a:ext cx="7881906" cy="28079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89;p32">
            <a:extLst>
              <a:ext uri="{FF2B5EF4-FFF2-40B4-BE49-F238E27FC236}">
                <a16:creationId xmlns:a16="http://schemas.microsoft.com/office/drawing/2014/main" id="{A6E222D0-2BFC-59F0-B0D4-815AB799CF5F}"/>
              </a:ext>
            </a:extLst>
          </p:cNvPr>
          <p:cNvSpPr txBox="1"/>
          <p:nvPr/>
        </p:nvSpPr>
        <p:spPr>
          <a:xfrm>
            <a:off x="1115616" y="1419622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Sequence가 긴 경우 중간을 마다 학습을 진행</a:t>
            </a:r>
            <a:endParaRPr sz="1400" b="1" i="0" u="none" strike="noStrike" cap="none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(역전파만 끊어서 진행)</a:t>
            </a:r>
            <a:endParaRPr sz="1400" b="1" i="0" u="none" strike="noStrike" cap="none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0882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RNN example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96;p33">
            <a:extLst>
              <a:ext uri="{FF2B5EF4-FFF2-40B4-BE49-F238E27FC236}">
                <a16:creationId xmlns:a16="http://schemas.microsoft.com/office/drawing/2014/main" id="{FDA69867-1724-2001-D0C7-A3A154DD107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3620" y="1035857"/>
            <a:ext cx="8119363" cy="333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164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RNN Train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03;p34">
            <a:extLst>
              <a:ext uri="{FF2B5EF4-FFF2-40B4-BE49-F238E27FC236}">
                <a16:creationId xmlns:a16="http://schemas.microsoft.com/office/drawing/2014/main" id="{A0FF0A92-87C3-01B0-93FA-D0EF7950F27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2968" y="328775"/>
            <a:ext cx="3681400" cy="441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4;p34">
            <a:extLst>
              <a:ext uri="{FF2B5EF4-FFF2-40B4-BE49-F238E27FC236}">
                <a16:creationId xmlns:a16="http://schemas.microsoft.com/office/drawing/2014/main" id="{595ED860-94AC-B0CA-E2B6-B8227C1B6A4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67015" y="2230656"/>
            <a:ext cx="2069100" cy="2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5;p34">
            <a:extLst>
              <a:ext uri="{FF2B5EF4-FFF2-40B4-BE49-F238E27FC236}">
                <a16:creationId xmlns:a16="http://schemas.microsoft.com/office/drawing/2014/main" id="{E384AF13-860B-877B-7D38-A2E87F34FCB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1700" y="1359127"/>
            <a:ext cx="3945450" cy="78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23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72;p3">
            <a:extLst>
              <a:ext uri="{FF2B5EF4-FFF2-40B4-BE49-F238E27FC236}">
                <a16:creationId xmlns:a16="http://schemas.microsoft.com/office/drawing/2014/main" id="{57ABFB5B-0C5A-5025-91C1-DF9C39E0C1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1439633"/>
            <a:ext cx="8839201" cy="2788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471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RNN Test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312;p35">
            <a:extLst>
              <a:ext uri="{FF2B5EF4-FFF2-40B4-BE49-F238E27FC236}">
                <a16:creationId xmlns:a16="http://schemas.microsoft.com/office/drawing/2014/main" id="{FA1321B6-20FE-7836-1A21-BE4B3BE5517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5500"/>
          <a:stretch/>
        </p:blipFill>
        <p:spPr>
          <a:xfrm>
            <a:off x="3728050" y="400280"/>
            <a:ext cx="4035980" cy="43310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4;p35">
            <a:extLst>
              <a:ext uri="{FF2B5EF4-FFF2-40B4-BE49-F238E27FC236}">
                <a16:creationId xmlns:a16="http://schemas.microsoft.com/office/drawing/2014/main" id="{053DAE00-2720-1878-25E7-F5665217E414}"/>
              </a:ext>
            </a:extLst>
          </p:cNvPr>
          <p:cNvSpPr txBox="1"/>
          <p:nvPr/>
        </p:nvSpPr>
        <p:spPr>
          <a:xfrm>
            <a:off x="311700" y="1334650"/>
            <a:ext cx="3225000" cy="1137000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Verdana"/>
              <a:buChar char="●"/>
            </a:pPr>
            <a:r>
              <a:rPr lang="ko" sz="1400" b="0" i="0" u="none" strike="noStrike" cap="none" dirty="0">
                <a:solidFill>
                  <a:srgbClr val="3C78D8"/>
                </a:solidFill>
                <a:latin typeface="Verdana"/>
                <a:ea typeface="Verdana"/>
                <a:cs typeface="Verdana"/>
                <a:sym typeface="Verdana"/>
              </a:rPr>
              <a:t>이번 Sequence의 예측 값을 다시 다음 Sequence의 input으로 사용</a:t>
            </a:r>
            <a:endParaRPr sz="1400" b="0" i="0" u="none" strike="noStrike" cap="none" dirty="0">
              <a:solidFill>
                <a:srgbClr val="3C78D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" name="Google Shape;315;p35">
            <a:extLst>
              <a:ext uri="{FF2B5EF4-FFF2-40B4-BE49-F238E27FC236}">
                <a16:creationId xmlns:a16="http://schemas.microsoft.com/office/drawing/2014/main" id="{17445643-5317-BDB9-94EE-711F696BF66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8020" y="4113950"/>
            <a:ext cx="3224853" cy="64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316;p35">
            <a:extLst>
              <a:ext uri="{FF2B5EF4-FFF2-40B4-BE49-F238E27FC236}">
                <a16:creationId xmlns:a16="http://schemas.microsoft.com/office/drawing/2014/main" id="{056C0042-199C-4E34-C593-831D9C1CDCD1}"/>
              </a:ext>
            </a:extLst>
          </p:cNvPr>
          <p:cNvCxnSpPr>
            <a:cxnSpLocks/>
          </p:cNvCxnSpPr>
          <p:nvPr/>
        </p:nvCxnSpPr>
        <p:spPr>
          <a:xfrm flipV="1">
            <a:off x="3536550" y="454743"/>
            <a:ext cx="387378" cy="1448457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9014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Long-Term Dependency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23;p36">
            <a:extLst>
              <a:ext uri="{FF2B5EF4-FFF2-40B4-BE49-F238E27FC236}">
                <a16:creationId xmlns:a16="http://schemas.microsoft.com/office/drawing/2014/main" id="{679D4EC2-043E-92BE-9CFB-D51AE3A8668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4368" y="881286"/>
            <a:ext cx="7426438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027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 Gradient Vanishing / Exploding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335;p38">
            <a:extLst>
              <a:ext uri="{FF2B5EF4-FFF2-40B4-BE49-F238E27FC236}">
                <a16:creationId xmlns:a16="http://schemas.microsoft.com/office/drawing/2014/main" id="{09E0BB4D-6CB8-E990-AAA2-3640B851B9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7597" y="911015"/>
            <a:ext cx="8015095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585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 Gradient Vanishing / Exploding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42;p39">
            <a:extLst>
              <a:ext uri="{FF2B5EF4-FFF2-40B4-BE49-F238E27FC236}">
                <a16:creationId xmlns:a16="http://schemas.microsoft.com/office/drawing/2014/main" id="{C64916AE-C565-BF98-2694-226FFCFF2F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3620" y="1003198"/>
            <a:ext cx="8119363" cy="3584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36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 Gradient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Exploding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51;p40">
            <a:extLst>
              <a:ext uri="{FF2B5EF4-FFF2-40B4-BE49-F238E27FC236}">
                <a16:creationId xmlns:a16="http://schemas.microsoft.com/office/drawing/2014/main" id="{60569AD7-F6A2-5C5E-AB2A-ED84386A57F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9861" y="915566"/>
            <a:ext cx="6564278" cy="3181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A9B6B5A-E5C4-9C68-C0BE-A22A5A09955B}"/>
              </a:ext>
            </a:extLst>
          </p:cNvPr>
          <p:cNvGrpSpPr/>
          <p:nvPr/>
        </p:nvGrpSpPr>
        <p:grpSpPr>
          <a:xfrm>
            <a:off x="1645439" y="4097131"/>
            <a:ext cx="5959898" cy="618352"/>
            <a:chOff x="1115616" y="987574"/>
            <a:chExt cx="7200800" cy="58474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7E234CA-E938-6A19-D5AF-574F0D6A7C3C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8" name="Google Shape;604;p80">
              <a:extLst>
                <a:ext uri="{FF2B5EF4-FFF2-40B4-BE49-F238E27FC236}">
                  <a16:creationId xmlns:a16="http://schemas.microsoft.com/office/drawing/2014/main" id="{C0E80271-2556-5DB5-71B3-C6C94BE30A86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096637" cy="4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Weight(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가중치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)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자체가 커져버리면 줄이면 됩니다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.</a:t>
              </a:r>
            </a:p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그러나 그러면 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Gradient Vanishing (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기울기 손실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)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문제가 있습니다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.</a:t>
              </a:r>
              <a:endPara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43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RNN Gradient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Exploding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56;p41">
            <a:extLst>
              <a:ext uri="{FF2B5EF4-FFF2-40B4-BE49-F238E27FC236}">
                <a16:creationId xmlns:a16="http://schemas.microsoft.com/office/drawing/2014/main" id="{1CB19EED-BF50-1A6D-92DF-2EB130C2CAF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7597" y="942300"/>
            <a:ext cx="8015095" cy="3740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75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63;p42">
            <a:extLst>
              <a:ext uri="{FF2B5EF4-FFF2-40B4-BE49-F238E27FC236}">
                <a16:creationId xmlns:a16="http://schemas.microsoft.com/office/drawing/2014/main" id="{667B8BC3-0AC1-E8C5-D25A-7A2354A73C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881253"/>
            <a:ext cx="7368819" cy="3346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46EA1F-2D1F-512B-3E5F-DD11F98B3F1C}"/>
              </a:ext>
            </a:extLst>
          </p:cNvPr>
          <p:cNvGrpSpPr/>
          <p:nvPr/>
        </p:nvGrpSpPr>
        <p:grpSpPr>
          <a:xfrm>
            <a:off x="198514" y="4358209"/>
            <a:ext cx="3143469" cy="906980"/>
            <a:chOff x="1115616" y="987574"/>
            <a:chExt cx="7554070" cy="86141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07C0510-E0AC-0F85-D04A-C82512BB6638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8" name="Google Shape;604;p80">
              <a:extLst>
                <a:ext uri="{FF2B5EF4-FFF2-40B4-BE49-F238E27FC236}">
                  <a16:creationId xmlns:a16="http://schemas.microsoft.com/office/drawing/2014/main" id="{E7E851F6-06AB-3A1E-4F18-CF8AB2312F1C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554070" cy="861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기억 파트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: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Sigmoid = 1</a:t>
              </a:r>
            </a:p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잊어버리는 파트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: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Sigmoid = 2</a:t>
              </a:r>
              <a:endPara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882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72;p43">
            <a:extLst>
              <a:ext uri="{FF2B5EF4-FFF2-40B4-BE49-F238E27FC236}">
                <a16:creationId xmlns:a16="http://schemas.microsoft.com/office/drawing/2014/main" id="{D63E5FFA-C310-1893-9675-6B88961DC1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0975" y="915566"/>
            <a:ext cx="6842046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68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77;p44">
            <a:extLst>
              <a:ext uri="{FF2B5EF4-FFF2-40B4-BE49-F238E27FC236}">
                <a16:creationId xmlns:a16="http://schemas.microsoft.com/office/drawing/2014/main" id="{484CF6D2-B59D-8E0C-3D79-0DC4D8F2C61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7597" y="987574"/>
            <a:ext cx="7872875" cy="33625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890FBC9-6F14-DD91-7798-F15626B686CE}"/>
              </a:ext>
            </a:extLst>
          </p:cNvPr>
          <p:cNvGrpSpPr/>
          <p:nvPr/>
        </p:nvGrpSpPr>
        <p:grpSpPr>
          <a:xfrm>
            <a:off x="179512" y="4443958"/>
            <a:ext cx="3594512" cy="906980"/>
            <a:chOff x="1115616" y="987574"/>
            <a:chExt cx="7554070" cy="86141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19FC25D-2F24-D74C-EC6A-CCB699DF5C4D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8" name="Google Shape;604;p80">
              <a:extLst>
                <a:ext uri="{FF2B5EF4-FFF2-40B4-BE49-F238E27FC236}">
                  <a16:creationId xmlns:a16="http://schemas.microsoft.com/office/drawing/2014/main" id="{AC191F1E-8076-32CA-F586-6DDFF0E41BF3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554070" cy="861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LSTM 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모델의 활성화 함수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: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Sigmoid</a:t>
              </a:r>
            </a:p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Gate: Dense(0, Sigmoid)</a:t>
              </a:r>
              <a:endParaRPr lang="ko-KR" altLang="en-US" sz="13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04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86;p45">
            <a:extLst>
              <a:ext uri="{FF2B5EF4-FFF2-40B4-BE49-F238E27FC236}">
                <a16:creationId xmlns:a16="http://schemas.microsoft.com/office/drawing/2014/main" id="{6F338C1B-3A19-181C-EA68-9A2DE9BFCAB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337" y="915566"/>
            <a:ext cx="7887855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918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9;p4">
            <a:extLst>
              <a:ext uri="{FF2B5EF4-FFF2-40B4-BE49-F238E27FC236}">
                <a16:creationId xmlns:a16="http://schemas.microsoft.com/office/drawing/2014/main" id="{CCBB1A6B-8701-5678-91C1-9B25C0D0187F}"/>
              </a:ext>
            </a:extLst>
          </p:cNvPr>
          <p:cNvSpPr txBox="1"/>
          <p:nvPr/>
        </p:nvSpPr>
        <p:spPr>
          <a:xfrm>
            <a:off x="311700" y="1152475"/>
            <a:ext cx="8337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여기에 ???</a:t>
            </a:r>
            <a:endParaRPr sz="3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Google Shape;80;p4">
            <a:extLst>
              <a:ext uri="{FF2B5EF4-FFF2-40B4-BE49-F238E27FC236}">
                <a16:creationId xmlns:a16="http://schemas.microsoft.com/office/drawing/2014/main" id="{66C95566-C5F8-1302-20E0-C632D303DB45}"/>
              </a:ext>
            </a:extLst>
          </p:cNvPr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모델이 되어서 모델링을 해보자</a:t>
            </a:r>
            <a:endParaRPr sz="1400" b="1" i="0" u="sng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5594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91;p46">
            <a:extLst>
              <a:ext uri="{FF2B5EF4-FFF2-40B4-BE49-F238E27FC236}">
                <a16:creationId xmlns:a16="http://schemas.microsoft.com/office/drawing/2014/main" id="{2638AA5E-3A82-EA94-9EAA-3466DF72858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987574"/>
            <a:ext cx="7872875" cy="35531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693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Long Short Term Memory - LSTM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98;p47">
            <a:extLst>
              <a:ext uri="{FF2B5EF4-FFF2-40B4-BE49-F238E27FC236}">
                <a16:creationId xmlns:a16="http://schemas.microsoft.com/office/drawing/2014/main" id="{F31259AA-DFDF-551F-BB88-32783CC2B86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915566"/>
            <a:ext cx="7872875" cy="3800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090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47597" y="400280"/>
            <a:ext cx="7872875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Long Short Term Memory -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GRU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407;p48">
            <a:extLst>
              <a:ext uri="{FF2B5EF4-FFF2-40B4-BE49-F238E27FC236}">
                <a16:creationId xmlns:a16="http://schemas.microsoft.com/office/drawing/2014/main" id="{E32DB005-D5E9-BB80-8162-6061DC9FE98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8600" y="915566"/>
            <a:ext cx="7066812" cy="3820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45C16F-50E9-EA3A-B6CF-23D296DE5427}"/>
              </a:ext>
            </a:extLst>
          </p:cNvPr>
          <p:cNvGrpSpPr/>
          <p:nvPr/>
        </p:nvGrpSpPr>
        <p:grpSpPr>
          <a:xfrm>
            <a:off x="5742255" y="1245217"/>
            <a:ext cx="2454160" cy="371270"/>
            <a:chOff x="1115616" y="987574"/>
            <a:chExt cx="7554070" cy="58474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ABA34C4-BD68-CC62-2A19-6E69A77B8B11}"/>
                </a:ext>
              </a:extLst>
            </p:cNvPr>
            <p:cNvSpPr/>
            <p:nvPr/>
          </p:nvSpPr>
          <p:spPr>
            <a:xfrm>
              <a:off x="1136006" y="1002419"/>
              <a:ext cx="7180410" cy="569896"/>
            </a:xfrm>
            <a:prstGeom prst="round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8" name="Google Shape;604;p80">
              <a:extLst>
                <a:ext uri="{FF2B5EF4-FFF2-40B4-BE49-F238E27FC236}">
                  <a16:creationId xmlns:a16="http://schemas.microsoft.com/office/drawing/2014/main" id="{39AC3E39-28B6-8494-83A5-50857629753E}"/>
                </a:ext>
              </a:extLst>
            </p:cNvPr>
            <p:cNvSpPr txBox="1">
              <a:spLocks/>
            </p:cNvSpPr>
            <p:nvPr/>
          </p:nvSpPr>
          <p:spPr>
            <a:xfrm>
              <a:off x="1115616" y="987574"/>
              <a:ext cx="7554070" cy="4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336550" algn="l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ts val="1700"/>
                <a:buFont typeface="Verdana"/>
                <a:buChar char="●"/>
              </a:pPr>
              <a:r>
                <a:rPr lang="en-US" altLang="ko-KR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LSTM </a:t>
              </a:r>
              <a:r>
                <a:rPr lang="ko-KR" altLang="en-US" sz="1300" dirty="0">
                  <a:solidFill>
                    <a:schemeClr val="bg1"/>
                  </a:solidFill>
                  <a:latin typeface="Verdana"/>
                  <a:ea typeface="Verdana"/>
                  <a:cs typeface="Verdana"/>
                  <a:sym typeface="Verdana"/>
                </a:rPr>
                <a:t>모델을 가볍게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43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7938" y="2272099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33EDDF-FDB4-45A0-82A7-3AC181A49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195486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EE990-FE67-60E8-B766-FDC359D83D08}"/>
              </a:ext>
            </a:extLst>
          </p:cNvPr>
          <p:cNvSpPr txBox="1"/>
          <p:nvPr/>
        </p:nvSpPr>
        <p:spPr>
          <a:xfrm>
            <a:off x="4318544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Q &amp; A ?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Picture 2" descr="Google Developer Groups">
            <a:extLst>
              <a:ext uri="{FF2B5EF4-FFF2-40B4-BE49-F238E27FC236}">
                <a16:creationId xmlns:a16="http://schemas.microsoft.com/office/drawing/2014/main" id="{5D965F5E-7173-60D4-7791-75174560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0E4951-7AC0-2C77-B9F4-4AB08BB80741}"/>
              </a:ext>
            </a:extLst>
          </p:cNvPr>
          <p:cNvSpPr txBox="1"/>
          <p:nvPr/>
        </p:nvSpPr>
        <p:spPr>
          <a:xfrm>
            <a:off x="0" y="3915098"/>
            <a:ext cx="5554204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-KR" altLang="en-US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밑바닥부터 시작하는 딥러닝 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1, 2</a:t>
            </a:r>
            <a:b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altLang="ko" sz="1200" u="sng" dirty="0">
                <a:solidFill>
                  <a:schemeClr val="hlink"/>
                </a:solidFill>
                <a:hlinkClick r:id="rId5"/>
              </a:rPr>
              <a:t>http://www.yes24.com/Product/Goods/34970929?Acode=101</a:t>
            </a:r>
            <a:br>
              <a:rPr lang="en-US" altLang="ko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altLang="ko" sz="1200" u="sng" dirty="0">
                <a:solidFill>
                  <a:schemeClr val="hlink"/>
                </a:solidFill>
                <a:hlinkClick r:id="rId6"/>
              </a:rPr>
              <a:t>http://www.yes24.com/Product/Goods/72173703</a:t>
            </a:r>
            <a:endParaRPr lang="en-US" sz="12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-"/>
            </a:pPr>
            <a:r>
              <a:rPr lang="ko-KR" altLang="en-US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모두를 위한 딥러닝 시즌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</a:t>
            </a:r>
            <a:br>
              <a:rPr lang="en-US" altLang="ko-KR" sz="1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altLang="ko" sz="1200" u="sng" dirty="0">
                <a:solidFill>
                  <a:schemeClr val="hlink"/>
                </a:solidFill>
                <a:hlinkClick r:id="rId7"/>
              </a:rPr>
              <a:t>https://www.edwith.org/boostcourse-dl-tensorflow/joinLectures/22150</a:t>
            </a:r>
            <a:endParaRPr lang="en-US" sz="1200" u="sng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;p5">
            <a:extLst>
              <a:ext uri="{FF2B5EF4-FFF2-40B4-BE49-F238E27FC236}">
                <a16:creationId xmlns:a16="http://schemas.microsoft.com/office/drawing/2014/main" id="{CB26506E-4549-A14C-E776-0A22D5F2CB70}"/>
              </a:ext>
            </a:extLst>
          </p:cNvPr>
          <p:cNvSpPr txBox="1"/>
          <p:nvPr/>
        </p:nvSpPr>
        <p:spPr>
          <a:xfrm>
            <a:off x="311700" y="1152475"/>
            <a:ext cx="8337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내 물건을 으러 여기에 ???</a:t>
            </a:r>
            <a:endParaRPr sz="3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102;p7">
            <a:extLst>
              <a:ext uri="{FF2B5EF4-FFF2-40B4-BE49-F238E27FC236}">
                <a16:creationId xmlns:a16="http://schemas.microsoft.com/office/drawing/2014/main" id="{9530C4DA-1ACC-CF3C-433B-2948BE7AB7A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62175" y="1347775"/>
            <a:ext cx="481965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1;p7">
            <a:extLst>
              <a:ext uri="{FF2B5EF4-FFF2-40B4-BE49-F238E27FC236}">
                <a16:creationId xmlns:a16="http://schemas.microsoft.com/office/drawing/2014/main" id="{03F4DB98-CA13-A768-E4C5-57A02E51C49A}"/>
              </a:ext>
            </a:extLst>
          </p:cNvPr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https://towardsdatascience.com/illustrated-guide-to-recurrent-neural-networks-79e5eb8049c9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777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9;p8">
            <a:extLst>
              <a:ext uri="{FF2B5EF4-FFF2-40B4-BE49-F238E27FC236}">
                <a16:creationId xmlns:a16="http://schemas.microsoft.com/office/drawing/2014/main" id="{C69426C3-223D-FAC5-6F6C-C9890A8040DC}"/>
              </a:ext>
            </a:extLst>
          </p:cNvPr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https://towardsdatascience.com/illustrated-guide-to-recurrent-neural-networks-79e5eb8049c9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10;p8">
            <a:extLst>
              <a:ext uri="{FF2B5EF4-FFF2-40B4-BE49-F238E27FC236}">
                <a16:creationId xmlns:a16="http://schemas.microsoft.com/office/drawing/2014/main" id="{92D0192D-026A-963D-7FC3-60C195AEDEB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82823" y="1225504"/>
            <a:ext cx="4733925" cy="24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8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9;p8">
            <a:extLst>
              <a:ext uri="{FF2B5EF4-FFF2-40B4-BE49-F238E27FC236}">
                <a16:creationId xmlns:a16="http://schemas.microsoft.com/office/drawing/2014/main" id="{C69426C3-223D-FAC5-6F6C-C9890A8040DC}"/>
              </a:ext>
            </a:extLst>
          </p:cNvPr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https://towardsdatascience.com/illustrated-guide-to-recurrent-neural-networks-79e5eb8049c9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118;p9">
            <a:extLst>
              <a:ext uri="{FF2B5EF4-FFF2-40B4-BE49-F238E27FC236}">
                <a16:creationId xmlns:a16="http://schemas.microsoft.com/office/drawing/2014/main" id="{2FB2BD71-D4BA-0BE7-CD2A-D4EE5FB46EB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43138" y="1315546"/>
            <a:ext cx="4810125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70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RNN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9;p8">
            <a:extLst>
              <a:ext uri="{FF2B5EF4-FFF2-40B4-BE49-F238E27FC236}">
                <a16:creationId xmlns:a16="http://schemas.microsoft.com/office/drawing/2014/main" id="{C69426C3-223D-FAC5-6F6C-C9890A8040DC}"/>
              </a:ext>
            </a:extLst>
          </p:cNvPr>
          <p:cNvSpPr txBox="1"/>
          <p:nvPr/>
        </p:nvSpPr>
        <p:spPr>
          <a:xfrm>
            <a:off x="7401" y="4866548"/>
            <a:ext cx="8599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https://towardsdatascience.com/illustrated-guide-to-recurrent-neural-networks-79e5eb8049c9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26;p10">
            <a:extLst>
              <a:ext uri="{FF2B5EF4-FFF2-40B4-BE49-F238E27FC236}">
                <a16:creationId xmlns:a16="http://schemas.microsoft.com/office/drawing/2014/main" id="{79331BAF-C042-DD97-F2D7-8433CA36A33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43125" y="1314450"/>
            <a:ext cx="4857750" cy="25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423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Recurrent </a:t>
            </a:r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Nerual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Speech Recognition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33;p11">
            <a:extLst>
              <a:ext uri="{FF2B5EF4-FFF2-40B4-BE49-F238E27FC236}">
                <a16:creationId xmlns:a16="http://schemas.microsoft.com/office/drawing/2014/main" id="{2E2BBA6D-2E83-F6B6-78AB-1339819444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2775" y="1093925"/>
            <a:ext cx="6638462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0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프로젝트 로드맵 (PnP AI 2023-winter)" id="{CFBA56BD-3B50-DD4E-9783-9510F17F68E4}" vid="{07A4A650-14AB-4148-A8A5-CB4BA94153E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2337</TotalTime>
  <Words>722</Words>
  <Application>Microsoft Macintosh PowerPoint</Application>
  <PresentationFormat>On-screen Show (16:9)</PresentationFormat>
  <Paragraphs>239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Verdana</vt:lpstr>
      <vt:lpstr>맑은 고딕</vt:lpstr>
      <vt:lpstr>10X10 Bold</vt:lpstr>
      <vt:lpstr>a가을소풍B</vt:lpstr>
      <vt:lpstr>Arial</vt:lpstr>
      <vt:lpstr>10X10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김대현</cp:lastModifiedBy>
  <cp:revision>83</cp:revision>
  <dcterms:created xsi:type="dcterms:W3CDTF">2015-03-17T10:14:13Z</dcterms:created>
  <dcterms:modified xsi:type="dcterms:W3CDTF">2024-05-27T11:33:07Z</dcterms:modified>
</cp:coreProperties>
</file>